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20"/>
  </p:notesMasterIdLst>
  <p:handoutMasterIdLst>
    <p:handoutMasterId r:id="rId21"/>
  </p:handoutMasterIdLst>
  <p:sldIdLst>
    <p:sldId id="295" r:id="rId2"/>
    <p:sldId id="281" r:id="rId3"/>
    <p:sldId id="282" r:id="rId4"/>
    <p:sldId id="309" r:id="rId5"/>
    <p:sldId id="346" r:id="rId6"/>
    <p:sldId id="347" r:id="rId7"/>
    <p:sldId id="304" r:id="rId8"/>
    <p:sldId id="348" r:id="rId9"/>
    <p:sldId id="313" r:id="rId10"/>
    <p:sldId id="349" r:id="rId11"/>
    <p:sldId id="350" r:id="rId12"/>
    <p:sldId id="306" r:id="rId13"/>
    <p:sldId id="301" r:id="rId14"/>
    <p:sldId id="311" r:id="rId15"/>
    <p:sldId id="344" r:id="rId16"/>
    <p:sldId id="302" r:id="rId17"/>
    <p:sldId id="345" r:id="rId18"/>
    <p:sldId id="28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70437" autoAdjust="0"/>
  </p:normalViewPr>
  <p:slideViewPr>
    <p:cSldViewPr>
      <p:cViewPr varScale="1">
        <p:scale>
          <a:sx n="76" d="100"/>
          <a:sy n="76" d="100"/>
        </p:scale>
        <p:origin x="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1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8325930-6E67-4823-B331-C970CF00780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48E2FCE-B1B0-46C8-8314-E2FE6B2C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6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1FD3A5F-BAA4-422E-9229-C0E79D11A562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7A1F93D-6F1E-4926-A3BC-D68BE554A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the percentages, it looks like iPads are becoming less popular – but this is not quite the case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number of iPads in use actually went up – we just heard back from more of those who didn’t previously respond and were using windows.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Vanguard’s CAMA Vision has also seen an uptick in usage, and this is Windows-based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Operating</a:t>
            </a:r>
            <a:r>
              <a:rPr lang="en-US" baseline="0" dirty="0" smtClean="0"/>
              <a:t> System – Microsoft Windows (variety of devices) versus Apple’s iOS (on iPads)</a:t>
            </a:r>
          </a:p>
          <a:p>
            <a:endParaRPr lang="en-US" baseline="0" dirty="0"/>
          </a:p>
          <a:p>
            <a:endParaRPr lang="en-US" baseline="0" dirty="0" smtClean="0"/>
          </a:p>
          <a:p>
            <a:r>
              <a:rPr lang="en-US" baseline="0" dirty="0" smtClean="0"/>
              <a:t>It’s amazing the amount of iPads being used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baseline="0" dirty="0" smtClean="0"/>
              <a:t>Consumers like them and understand them and that is leading to success in government/enterprise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baseline="0" dirty="0" smtClean="0"/>
              <a:t>Apple is beginning to make a push into the enterprise market with a partnership with IBM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baseline="0" dirty="0" smtClean="0"/>
              <a:t>The old line that iPads are consumption devices is less and less true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baseline="0" dirty="0" smtClean="0"/>
              <a:t>5 years ago I would have never thought the iPad would be as successful in business/government</a:t>
            </a:r>
          </a:p>
          <a:p>
            <a:pPr marL="652099" lvl="1" indent="-177845">
              <a:buFont typeface="Arial" panose="020B0604020202020204" pitchFamily="34" charset="0"/>
              <a:buChar char="•"/>
            </a:pPr>
            <a:r>
              <a:rPr lang="en-US" baseline="0" dirty="0" smtClean="0"/>
              <a:t>Constantly changing world – what will the next 5 years bring?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general,</a:t>
            </a:r>
            <a:r>
              <a:rPr lang="en-US" baseline="0" dirty="0" smtClean="0"/>
              <a:t> a “NO” means writing on a digital “PDF” field card and entering the data back at the office.  Some also just use a note-taking app on the tablet and record any changes back at the office.</a:t>
            </a:r>
          </a:p>
          <a:p>
            <a:endParaRPr lang="en-US" baseline="0" dirty="0" smtClean="0"/>
          </a:p>
          <a:p>
            <a:pPr defTabSz="948507">
              <a:defRPr/>
            </a:pPr>
            <a:r>
              <a:rPr lang="en-US" baseline="0" dirty="0" err="1" smtClean="0"/>
              <a:t>Suprising</a:t>
            </a:r>
            <a:r>
              <a:rPr lang="en-US" baseline="0" dirty="0" smtClean="0"/>
              <a:t> that 40% do not have direct CAMA input – seeing some benefit from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Some are okay with this but most see it as a stepping stone to direct data entry or a checkout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8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VS 2015</a:t>
            </a:r>
            <a:r>
              <a:rPr lang="en-US" baseline="0" dirty="0" smtClean="0"/>
              <a:t> – Data basically unchanged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general,</a:t>
            </a:r>
            <a:r>
              <a:rPr lang="en-US" baseline="0" dirty="0" smtClean="0"/>
              <a:t> a “NO” means writing on a digital “PDF” field card and entering the data back at the office.  Some also just use a note-taking app on the tablet and record any changes back at the office.</a:t>
            </a:r>
          </a:p>
          <a:p>
            <a:endParaRPr lang="en-US" baseline="0" dirty="0" smtClean="0"/>
          </a:p>
          <a:p>
            <a:pPr defTabSz="948507">
              <a:defRPr/>
            </a:pPr>
            <a:r>
              <a:rPr lang="en-US" baseline="0" dirty="0" err="1" smtClean="0"/>
              <a:t>Suprising</a:t>
            </a:r>
            <a:r>
              <a:rPr lang="en-US" baseline="0" dirty="0" smtClean="0"/>
              <a:t> that 40% do not have direct CAMA input – seeing some benefit from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Some are okay with this but most see it as a stepping stone to direct data entry or a checkout </a:t>
            </a:r>
            <a:r>
              <a:rPr lang="en-US" baseline="0" dirty="0" smtClean="0"/>
              <a:t>system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0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1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Split View/Slide Over – Multitasking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limited to just one app on the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 do “work” side by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Drag</a:t>
            </a: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Drop items between two open apps</a:t>
            </a:r>
            <a:endParaRPr lang="en-US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Apple Pencil </a:t>
            </a: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(iPad </a:t>
            </a: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Pros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most accurate, true to life digital writing tools</a:t>
            </a:r>
            <a:endParaRPr lang="en-US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Reduced Glare (Easier to view in sunlight)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the 10.5 iPad Pro , the sunlight readability problem is essentially gone</a:t>
            </a:r>
            <a:endParaRPr lang="en-US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Thinner/Lighter than 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</a:t>
            </a:r>
            <a:r>
              <a:rPr lang="en-US" sz="1200" b="1" baseline="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lb</a:t>
            </a: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the 10.5 inch iPad Pro, it is amazing how much computer is crammed in such a small device</a:t>
            </a:r>
            <a:endParaRPr lang="en-US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capable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 apps are getting better</a:t>
            </a:r>
            <a:r>
              <a:rPr lang="en-US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better – I much prefer to edit PDFs on my iPad than using Adobe on the desktop</a:t>
            </a:r>
            <a:endParaRPr lang="en-US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46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1"/>
            <a:r>
              <a:rPr lang="en-US" dirty="0" smtClean="0"/>
              <a:t>Variety in Quality</a:t>
            </a:r>
          </a:p>
          <a:p>
            <a:pPr lvl="2"/>
            <a:r>
              <a:rPr lang="en-US" dirty="0" smtClean="0"/>
              <a:t>Size/weight - </a:t>
            </a:r>
          </a:p>
          <a:p>
            <a:pPr lvl="2"/>
            <a:r>
              <a:rPr lang="en-US" dirty="0" smtClean="0"/>
              <a:t>Battery life – need all day or the ability</a:t>
            </a:r>
            <a:r>
              <a:rPr lang="en-US" baseline="0" dirty="0" smtClean="0"/>
              <a:t> to quickly charge</a:t>
            </a:r>
            <a:endParaRPr lang="en-US" dirty="0" smtClean="0"/>
          </a:p>
          <a:p>
            <a:pPr lvl="2"/>
            <a:r>
              <a:rPr lang="en-US" dirty="0" smtClean="0"/>
              <a:t>Durability – needs to be rugged enough to take out in the field – if it breaks</a:t>
            </a:r>
            <a:r>
              <a:rPr lang="en-US" baseline="0" dirty="0" smtClean="0"/>
              <a:t> your stuck</a:t>
            </a:r>
            <a:endParaRPr lang="en-US" dirty="0" smtClean="0"/>
          </a:p>
          <a:p>
            <a:pPr lvl="2"/>
            <a:r>
              <a:rPr lang="en-US" dirty="0" smtClean="0"/>
              <a:t>Reparability – can it be quickly repaired or replaced to minimize</a:t>
            </a:r>
            <a:r>
              <a:rPr lang="en-US" baseline="0" dirty="0" smtClean="0"/>
              <a:t> or eliminate down time?</a:t>
            </a:r>
            <a:endParaRPr lang="en-US" dirty="0" smtClean="0"/>
          </a:p>
          <a:p>
            <a:pPr lvl="2"/>
            <a:r>
              <a:rPr lang="en-US" dirty="0" smtClean="0"/>
              <a:t>Connectivity – varying needs here.  Metro – always-on</a:t>
            </a:r>
            <a:r>
              <a:rPr lang="en-US" baseline="0" dirty="0" smtClean="0"/>
              <a:t> connection might work, outstate not so much</a:t>
            </a:r>
          </a:p>
          <a:p>
            <a:pPr lvl="2"/>
            <a:r>
              <a:rPr lang="en-US" baseline="0" dirty="0" smtClean="0"/>
              <a:t>	- How does the sync work?  How do you ensure data does not get lost?</a:t>
            </a:r>
            <a:endParaRPr lang="en-US" dirty="0" smtClean="0"/>
          </a:p>
          <a:p>
            <a:pPr lvl="2"/>
            <a:r>
              <a:rPr lang="en-US" dirty="0" smtClean="0"/>
              <a:t>Accessories – not much good without a case, car</a:t>
            </a:r>
            <a:r>
              <a:rPr lang="en-US" baseline="0" dirty="0" smtClean="0"/>
              <a:t> charger, etc.</a:t>
            </a:r>
            <a:r>
              <a:rPr lang="en-US" dirty="0" smtClean="0"/>
              <a:t> Cost of entry – range from a couple hundred to several thousand dollars – barrier to small cities</a:t>
            </a:r>
            <a:r>
              <a:rPr lang="en-US" baseline="0" dirty="0" smtClean="0"/>
              <a:t>/counties with tight budgets</a:t>
            </a:r>
            <a:endParaRPr lang="en-US" dirty="0" smtClean="0"/>
          </a:p>
          <a:p>
            <a:pPr lvl="2"/>
            <a:r>
              <a:rPr lang="en-US" dirty="0" smtClean="0"/>
              <a:t>Screen readability – can you read it in the sunlight?  Is</a:t>
            </a:r>
            <a:r>
              <a:rPr lang="en-US" baseline="0" dirty="0" smtClean="0"/>
              <a:t> it bright?  Is it anti-glare?  How is the screen quality?</a:t>
            </a:r>
            <a:endParaRPr lang="en-US" dirty="0" smtClean="0"/>
          </a:p>
          <a:p>
            <a:pPr lvl="2"/>
            <a:r>
              <a:rPr lang="en-US" dirty="0" smtClean="0"/>
              <a:t>Camera Quality – can this replace a digital</a:t>
            </a:r>
            <a:r>
              <a:rPr lang="en-US" baseline="0" dirty="0" smtClean="0"/>
              <a:t> camera in the field, making a true all-in-one device?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Variety of Expectations</a:t>
            </a:r>
          </a:p>
          <a:p>
            <a:pPr lvl="2"/>
            <a:r>
              <a:rPr lang="en-US" dirty="0" smtClean="0"/>
              <a:t>Data Collection – mere</a:t>
            </a:r>
            <a:r>
              <a:rPr lang="en-US" baseline="0" dirty="0" smtClean="0"/>
              <a:t> data collection, replace paper and not much more</a:t>
            </a:r>
            <a:endParaRPr lang="en-US" dirty="0" smtClean="0"/>
          </a:p>
          <a:p>
            <a:pPr lvl="2"/>
            <a:r>
              <a:rPr lang="en-US" dirty="0" smtClean="0"/>
              <a:t>Direct Data Input </a:t>
            </a:r>
            <a:r>
              <a:rPr lang="en-US" baseline="0" dirty="0" smtClean="0"/>
              <a:t> - save time not only in printing and organizing field cards but in data entry</a:t>
            </a:r>
            <a:endParaRPr lang="en-US" dirty="0" smtClean="0"/>
          </a:p>
          <a:p>
            <a:pPr lvl="2"/>
            <a:r>
              <a:rPr lang="en-US" dirty="0" smtClean="0"/>
              <a:t>GIS/Mapping – how does mapping work</a:t>
            </a:r>
            <a:r>
              <a:rPr lang="en-US" baseline="0" dirty="0" smtClean="0"/>
              <a:t> with the mobile device?  Is it integrated or a separate application?  Is it based on mapping?</a:t>
            </a:r>
            <a:endParaRPr lang="en-US" dirty="0" smtClean="0"/>
          </a:p>
          <a:p>
            <a:pPr lvl="2"/>
            <a:r>
              <a:rPr lang="en-US" dirty="0" smtClean="0"/>
              <a:t>Permits – Ability</a:t>
            </a:r>
            <a:r>
              <a:rPr lang="en-US" baseline="0" dirty="0" smtClean="0"/>
              <a:t> to locate and view building permits with the device</a:t>
            </a:r>
            <a:endParaRPr lang="en-US" dirty="0" smtClean="0"/>
          </a:p>
          <a:p>
            <a:pPr lvl="2"/>
            <a:r>
              <a:rPr lang="en-US" dirty="0" smtClean="0"/>
              <a:t>Compatibility – Will your</a:t>
            </a:r>
            <a:r>
              <a:rPr lang="en-US" baseline="0" dirty="0" smtClean="0"/>
              <a:t> </a:t>
            </a:r>
            <a:r>
              <a:rPr lang="en-US" dirty="0" smtClean="0"/>
              <a:t>Windows</a:t>
            </a:r>
            <a:r>
              <a:rPr lang="en-US" baseline="0" dirty="0" smtClean="0"/>
              <a:t> software work with an Apple or Google product?  What software is needed on the device?</a:t>
            </a:r>
          </a:p>
          <a:p>
            <a:pPr lvl="2"/>
            <a:r>
              <a:rPr lang="en-US" baseline="0" dirty="0" smtClean="0"/>
              <a:t>Photos – can we easily take photos with the device and tie them instantly to the parcel?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0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Counties and cities are continuing to implement mobile devices for GIS and data collection</a:t>
            </a:r>
          </a:p>
          <a:p>
            <a:r>
              <a:rPr lang="en-US" dirty="0" smtClean="0"/>
              <a:t>	-</a:t>
            </a:r>
            <a:r>
              <a:rPr lang="en-US" baseline="0" dirty="0" smtClean="0"/>
              <a:t> </a:t>
            </a:r>
            <a:r>
              <a:rPr lang="en-US" b="1" baseline="0" dirty="0" smtClean="0"/>
              <a:t>in the past few years we have seen interest grow tremendously</a:t>
            </a:r>
            <a:endParaRPr lang="en-US" dirty="0" smtClean="0"/>
          </a:p>
          <a:p>
            <a:pPr lvl="1"/>
            <a:r>
              <a:rPr lang="en-US" dirty="0" smtClean="0"/>
              <a:t>Technology can promote work effectiveness, productivity, accuracy, and cost savings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Avoid double data collection</a:t>
            </a:r>
            <a:r>
              <a:rPr lang="en-US" sz="1200" baseline="0" dirty="0" smtClean="0"/>
              <a:t> – </a:t>
            </a:r>
            <a:r>
              <a:rPr lang="en-US" sz="1200" b="1" baseline="0" dirty="0" smtClean="0"/>
              <a:t>enter data in the field can be huge time savings</a:t>
            </a:r>
            <a:endParaRPr lang="en-US" b="1" dirty="0" smtClean="0"/>
          </a:p>
          <a:p>
            <a:pPr lvl="2"/>
            <a:r>
              <a:rPr lang="en-US" dirty="0" smtClean="0"/>
              <a:t>“Paperless” office/field work – </a:t>
            </a:r>
            <a:r>
              <a:rPr lang="en-US" b="1" dirty="0" smtClean="0"/>
              <a:t>everyone it</a:t>
            </a:r>
            <a:r>
              <a:rPr lang="en-US" b="1" baseline="0" dirty="0" smtClean="0"/>
              <a:t>s trying to go that way, not only for the perceived cost savings but the perceived ease of data access, all searchable from your desk or in the field</a:t>
            </a:r>
          </a:p>
          <a:p>
            <a:pPr lvl="2"/>
            <a:r>
              <a:rPr lang="en-US" dirty="0" smtClean="0"/>
              <a:t>Data accessible in the field – </a:t>
            </a:r>
            <a:r>
              <a:rPr lang="en-US" b="1" dirty="0" smtClean="0"/>
              <a:t>with</a:t>
            </a:r>
            <a:r>
              <a:rPr lang="en-US" b="1" baseline="0" dirty="0" smtClean="0"/>
              <a:t> the possibility of mobile devices comes the desire to have more info in the field</a:t>
            </a:r>
            <a:endParaRPr lang="en-US" dirty="0" smtClean="0"/>
          </a:p>
          <a:p>
            <a:pPr lvl="1"/>
            <a:r>
              <a:rPr lang="en-US" dirty="0" smtClean="0"/>
              <a:t>Integrate CAMA data with mapping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Visual – </a:t>
            </a:r>
            <a:r>
              <a:rPr lang="en-US" b="1" dirty="0" smtClean="0"/>
              <a:t>showing</a:t>
            </a:r>
            <a:r>
              <a:rPr lang="en-US" b="1" baseline="0" dirty="0" smtClean="0"/>
              <a:t> data visually/s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patially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baseline="0" dirty="0" smtClean="0"/>
              <a:t>on a map can help show trends that are hard to show with numbers</a:t>
            </a:r>
            <a:endParaRPr lang="en-US" b="1" dirty="0" smtClean="0"/>
          </a:p>
          <a:p>
            <a:pPr lvl="2"/>
            <a:r>
              <a:rPr lang="en-US" dirty="0" smtClean="0"/>
              <a:t>Equalization – </a:t>
            </a:r>
            <a:r>
              <a:rPr lang="en-US" b="1" dirty="0" smtClean="0"/>
              <a:t>Seeing equalization</a:t>
            </a:r>
            <a:r>
              <a:rPr lang="en-US" b="1" baseline="0" dirty="0" smtClean="0"/>
              <a:t> data on a map can help quickly spot equalization problems</a:t>
            </a:r>
            <a:endParaRPr lang="en-US" b="1" dirty="0" smtClean="0"/>
          </a:p>
          <a:p>
            <a:pPr lvl="1"/>
            <a:r>
              <a:rPr lang="en-US" dirty="0" smtClean="0"/>
              <a:t>New Ways of Doing Things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- As technology advances we can review old processes</a:t>
            </a:r>
            <a:r>
              <a:rPr lang="en-US" b="1" baseline="0" dirty="0" smtClean="0"/>
              <a:t> and perhaps make them more </a:t>
            </a:r>
            <a:r>
              <a:rPr lang="en-US" b="1" baseline="0" dirty="0" smtClean="0"/>
              <a:t>efficient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	- Technology</a:t>
            </a:r>
            <a:r>
              <a:rPr lang="en-US" b="1" baseline="0" dirty="0" smtClean="0"/>
              <a:t> enables uses never though possible – or just wouldn’t have ever </a:t>
            </a:r>
            <a:r>
              <a:rPr lang="en-US" b="1" baseline="0" smtClean="0"/>
              <a:t>thought of</a:t>
            </a:r>
            <a:endParaRPr lang="en-US" b="1" baseline="0" dirty="0" smtClean="0"/>
          </a:p>
          <a:p>
            <a:endParaRPr lang="en-US" b="1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numerous types of mobile devices:</a:t>
            </a:r>
          </a:p>
          <a:p>
            <a:pPr lvl="1"/>
            <a:r>
              <a:rPr lang="en-US" dirty="0" smtClean="0"/>
              <a:t>Android Tablets </a:t>
            </a:r>
            <a:r>
              <a:rPr lang="en-US" b="1" dirty="0" smtClean="0"/>
              <a:t>– most common</a:t>
            </a:r>
            <a:r>
              <a:rPr lang="en-US" b="1" baseline="0" dirty="0" smtClean="0"/>
              <a:t> and widest variety, range from very cheap to very expensive</a:t>
            </a:r>
            <a:endParaRPr lang="en-US" b="1" dirty="0" smtClean="0"/>
          </a:p>
          <a:p>
            <a:pPr lvl="2"/>
            <a:r>
              <a:rPr lang="en-US" dirty="0" smtClean="0"/>
              <a:t>Google’s </a:t>
            </a:r>
            <a:r>
              <a:rPr lang="en-US" i="1" dirty="0" smtClean="0"/>
              <a:t>Android </a:t>
            </a:r>
            <a:r>
              <a:rPr lang="en-US" dirty="0" smtClean="0"/>
              <a:t>operating system – </a:t>
            </a:r>
            <a:r>
              <a:rPr lang="en-US" b="1" dirty="0" smtClean="0"/>
              <a:t>built</a:t>
            </a:r>
            <a:r>
              <a:rPr lang="en-US" b="1" baseline="0" dirty="0" smtClean="0"/>
              <a:t> to be adaptable to wide variety of devices, with that comes a lack of polish, app store is not as developed</a:t>
            </a:r>
            <a:endParaRPr lang="en-US" b="1" dirty="0" smtClean="0"/>
          </a:p>
          <a:p>
            <a:pPr lvl="2"/>
            <a:r>
              <a:rPr lang="en-US" dirty="0" smtClean="0"/>
              <a:t>Wide variety of sizes (7-13 inches)</a:t>
            </a:r>
          </a:p>
          <a:p>
            <a:pPr lvl="1"/>
            <a:r>
              <a:rPr lang="en-US" dirty="0" smtClean="0"/>
              <a:t>Windows Tablets – </a:t>
            </a:r>
            <a:r>
              <a:rPr lang="en-US" b="1" dirty="0" smtClean="0"/>
              <a:t>rough start </a:t>
            </a:r>
          </a:p>
          <a:p>
            <a:pPr lvl="1"/>
            <a:r>
              <a:rPr lang="en-US" b="0" baseline="0" dirty="0" smtClean="0"/>
              <a:t>	Released last year: </a:t>
            </a:r>
            <a:r>
              <a:rPr lang="en-US" b="0" dirty="0" smtClean="0"/>
              <a:t>Microsoft’s </a:t>
            </a:r>
            <a:r>
              <a:rPr lang="en-US" b="0" i="1" dirty="0" smtClean="0"/>
              <a:t>Windows 10 </a:t>
            </a:r>
            <a:r>
              <a:rPr lang="en-US" b="0" dirty="0" smtClean="0"/>
              <a:t>operating system </a:t>
            </a:r>
            <a:r>
              <a:rPr lang="en-US" b="1" dirty="0" smtClean="0"/>
              <a:t>–</a:t>
            </a:r>
            <a:r>
              <a:rPr lang="en-US" b="1" baseline="0" dirty="0" smtClean="0"/>
              <a:t>basically converts from desktop to tablet automatically depending on how you are using the device. </a:t>
            </a:r>
          </a:p>
          <a:p>
            <a:pPr lvl="1"/>
            <a:r>
              <a:rPr lang="en-US" b="1" baseline="0" dirty="0" smtClean="0"/>
              <a:t>	</a:t>
            </a:r>
            <a:r>
              <a:rPr lang="en-US" dirty="0" smtClean="0"/>
              <a:t>Wide variety of sizes (7-13 inches)</a:t>
            </a:r>
          </a:p>
          <a:p>
            <a:pPr lvl="1"/>
            <a:r>
              <a:rPr lang="en-US" dirty="0" smtClean="0"/>
              <a:t>iPads</a:t>
            </a:r>
          </a:p>
          <a:p>
            <a:pPr lvl="2"/>
            <a:r>
              <a:rPr lang="en-US" dirty="0" smtClean="0"/>
              <a:t>Apple’s </a:t>
            </a:r>
            <a:r>
              <a:rPr lang="en-US" i="1" dirty="0" smtClean="0"/>
              <a:t>iOS</a:t>
            </a:r>
            <a:r>
              <a:rPr lang="en-US" dirty="0" smtClean="0"/>
              <a:t> operating system -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Now in 4 sizes (7.9, 9.7, 10.5 12.9 inch)</a:t>
            </a:r>
            <a:r>
              <a:rPr lang="en-US" sz="1200" baseline="0" dirty="0" smtClean="0"/>
              <a:t> </a:t>
            </a:r>
            <a:r>
              <a:rPr lang="en-US" b="1" dirty="0" smtClean="0"/>
              <a:t>– iPad</a:t>
            </a:r>
            <a:r>
              <a:rPr lang="en-US" b="1" baseline="0" dirty="0" smtClean="0"/>
              <a:t> mini (4), iPad, &amp; iPad Pros </a:t>
            </a:r>
          </a:p>
          <a:p>
            <a:pPr lvl="2"/>
            <a:endParaRPr lang="en-US" b="1" dirty="0" smtClean="0"/>
          </a:p>
          <a:p>
            <a:r>
              <a:rPr lang="en-US" b="1" dirty="0" smtClean="0"/>
              <a:t>There is no “one size fits all” device – different</a:t>
            </a:r>
            <a:r>
              <a:rPr lang="en-US" b="1" baseline="0" dirty="0" smtClean="0"/>
              <a:t> devices work better for different people/needs; purpose is not to convince you that a certain way is the best way but just to get you thinking about the potential benefits and challenges different mobile devices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Constantly changing world – Windows 10 </a:t>
            </a:r>
            <a:r>
              <a:rPr lang="en-US" b="1" baseline="0" dirty="0" smtClean="0"/>
              <a:t>is now a few years old and </a:t>
            </a:r>
            <a:r>
              <a:rPr lang="en-US" b="1" baseline="0" dirty="0" smtClean="0"/>
              <a:t>on over 300 million devices, new iPads just announced, new Android tablets almost daily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Apple sells more devices (iPhones, iPads, </a:t>
            </a:r>
            <a:r>
              <a:rPr lang="en-US" b="1" baseline="0" dirty="0" err="1" smtClean="0"/>
              <a:t>etc</a:t>
            </a:r>
            <a:r>
              <a:rPr lang="en-US" b="1" baseline="0" dirty="0" smtClean="0"/>
              <a:t>) than Windows sells – crazy just a few years ago!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Notice the jump in using!  This is significant!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</a:t>
            </a:r>
            <a:r>
              <a:rPr lang="en-US" baseline="0" dirty="0" smtClean="0"/>
              <a:t> between 4 major vendors and several smaller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Overall, the breakdown is similar,</a:t>
            </a:r>
            <a:r>
              <a:rPr lang="en-US" baseline="0" dirty="0" smtClean="0"/>
              <a:t> seeing a slight drop in the Xerox percentage and an increase of jurisdictions switching to Vanguard.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F93D-6F1E-4926-A3BC-D68BE554A8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70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12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3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7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1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D4B6-1C0A-4591-8CF3-70E91E42E38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0F66-4FC3-4120-ABAE-D0DC76AE2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D4B6-1C0A-4591-8CF3-70E91E42E38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2E0F66-4FC3-4120-ABAE-D0DC76AE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algn="ctr"/>
            <a:r>
              <a:rPr lang="en-US" b="1" cap="small" dirty="0" smtClean="0">
                <a:solidFill>
                  <a:schemeClr val="tx1"/>
                </a:solidFill>
              </a:rPr>
              <a:t>Mobile Device Update</a:t>
            </a:r>
            <a:br>
              <a:rPr lang="en-US" b="1" cap="small" dirty="0" smtClean="0">
                <a:solidFill>
                  <a:schemeClr val="tx1"/>
                </a:solidFill>
              </a:rPr>
            </a:br>
            <a:r>
              <a:rPr lang="en-US" b="1" cap="small" dirty="0" smtClean="0">
                <a:solidFill>
                  <a:schemeClr val="tx1"/>
                </a:solidFill>
              </a:rPr>
              <a:t>Fall 2017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8175" y="5105400"/>
            <a:ext cx="777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4.pcmag.com/media/images/372814-apple-ipad-air-2-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324350" cy="24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174974"/>
            <a:ext cx="8229600" cy="1530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sm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2400" b="1" dirty="0" smtClean="0"/>
              <a:t>Markus Yager, CMA</a:t>
            </a:r>
          </a:p>
          <a:p>
            <a:pPr algn="ctr">
              <a:lnSpc>
                <a:spcPct val="140000"/>
              </a:lnSpc>
            </a:pPr>
            <a:r>
              <a:rPr lang="en-US" sz="2400" dirty="0" smtClean="0"/>
              <a:t>MAAO GIS Committee</a:t>
            </a:r>
          </a:p>
          <a:p>
            <a:pPr algn="ctr">
              <a:lnSpc>
                <a:spcPct val="140000"/>
              </a:lnSpc>
            </a:pPr>
            <a:r>
              <a:rPr lang="en-US" sz="2400" dirty="0" smtClean="0"/>
              <a:t>City of Maple Grove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18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33400" y="533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small" smtClean="0">
                <a:solidFill>
                  <a:schemeClr val="tx1"/>
                </a:solidFill>
              </a:rPr>
              <a:t>Operating System Breakdown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1221793"/>
            <a:ext cx="7766977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41649"/>
            <a:ext cx="7315201" cy="13208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chemeClr val="tx1"/>
                </a:solidFill>
              </a:rPr>
              <a:t>Question: Direct Input into CAMA?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1374206"/>
            <a:ext cx="7766977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41649"/>
            <a:ext cx="7315201" cy="777551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chemeClr val="tx1"/>
                </a:solidFill>
              </a:rPr>
              <a:t>Question: Direct Input into CAMA?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1" y="1447800"/>
            <a:ext cx="7766977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small" dirty="0" smtClean="0">
                <a:solidFill>
                  <a:schemeClr val="tx1"/>
                </a:solidFill>
              </a:rPr>
              <a:t>Questions?</a:t>
            </a:r>
            <a:endParaRPr lang="en-US" sz="4400" b="1" cap="small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4038600"/>
            <a:ext cx="777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8812" y="1447800"/>
            <a:ext cx="48227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inches/1.7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~8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hour battery life</a:t>
            </a:r>
          </a:p>
          <a:p>
            <a:endParaRPr lang="en-US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Pros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Desktop-class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Works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w/Windows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Keyboard available</a:t>
            </a:r>
          </a:p>
          <a:p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available w/mobile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 app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store still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Heavier and more expensive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63902" y="457200"/>
            <a:ext cx="8275298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sm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Windows: Microsoft Surface Pro ($799+)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2" y="2514600"/>
            <a:ext cx="33626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895" y="495300"/>
            <a:ext cx="8570766" cy="762000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>
                <a:solidFill>
                  <a:schemeClr val="tx1"/>
                </a:solidFill>
              </a:rPr>
              <a:t>Windows: Microsoft Surface </a:t>
            </a:r>
            <a:r>
              <a:rPr lang="en-US" b="1" cap="small" dirty="0">
                <a:solidFill>
                  <a:schemeClr val="tx1"/>
                </a:solidFill>
              </a:rPr>
              <a:t>B</a:t>
            </a:r>
            <a:r>
              <a:rPr lang="en-US" b="1" cap="small" dirty="0" smtClean="0">
                <a:solidFill>
                  <a:schemeClr val="tx1"/>
                </a:solidFill>
              </a:rPr>
              <a:t>ook ($1499+)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834" y="1447800"/>
            <a:ext cx="55019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Detachable s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quality laptop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Keyboard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~10 hour battery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life (as laptop)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Works w/all Windows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 included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 app store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 </a:t>
            </a:r>
            <a:r>
              <a:rPr lang="en-US" sz="24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battery life </a:t>
            </a:r>
            <a:r>
              <a:rPr lang="en-US" sz="24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 3-4 </a:t>
            </a:r>
            <a:r>
              <a:rPr lang="en-US" sz="2400" u="sng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hrs</a:t>
            </a:r>
            <a:endParaRPr lang="en-US" sz="2400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obile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EXPENSIVE!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057400"/>
            <a:ext cx="3171378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314825"/>
            <a:ext cx="3171378" cy="21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2250" y="433418"/>
            <a:ext cx="73152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b="1" cap="small" dirty="0" smtClean="0">
                <a:solidFill>
                  <a:schemeClr val="tx1"/>
                </a:solidFill>
              </a:rPr>
              <a:t>OS: Apple iPad Pro </a:t>
            </a:r>
            <a:r>
              <a:rPr lang="en-US" b="1" cap="small" dirty="0" smtClean="0">
                <a:solidFill>
                  <a:schemeClr val="tx1"/>
                </a:solidFill>
              </a:rPr>
              <a:t>10.5” </a:t>
            </a:r>
            <a:r>
              <a:rPr lang="en-US" b="1" cap="small" dirty="0" smtClean="0">
                <a:solidFill>
                  <a:schemeClr val="tx1"/>
                </a:solidFill>
              </a:rPr>
              <a:t>($649+)</a:t>
            </a:r>
            <a:br>
              <a:rPr lang="en-US" b="1" cap="small" dirty="0" smtClean="0">
                <a:solidFill>
                  <a:schemeClr val="tx1"/>
                </a:solidFill>
              </a:rPr>
            </a:br>
            <a:r>
              <a:rPr lang="en-US" b="1" cap="small" dirty="0" smtClean="0">
                <a:solidFill>
                  <a:schemeClr val="tx1"/>
                </a:solidFill>
              </a:rPr>
              <a:t>								 </a:t>
            </a:r>
            <a:r>
              <a:rPr lang="en-US" b="1" cap="small" dirty="0" smtClean="0">
                <a:solidFill>
                  <a:schemeClr val="tx1"/>
                </a:solidFill>
              </a:rPr>
              <a:t>  12.9</a:t>
            </a:r>
            <a:r>
              <a:rPr lang="en-US" b="1" cap="small" dirty="0" smtClean="0">
                <a:solidFill>
                  <a:schemeClr val="tx1"/>
                </a:solidFill>
              </a:rPr>
              <a:t>” ($799+)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563" y="170976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10.5 in/1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lb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or 12.9/1.6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lbs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~9-10 hour battery life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 with mobile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Best tablet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 selection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Most “mature” tablet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Great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Infinite Accessories</a:t>
            </a:r>
          </a:p>
          <a:p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Compatibility (depending on CAMA/software vendor)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63" y="2119021"/>
            <a:ext cx="32194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2250" y="381000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solidFill>
                  <a:schemeClr val="tx1"/>
                </a:solidFill>
              </a:rPr>
              <a:t>New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b="1" cap="small" dirty="0" smtClean="0">
                <a:solidFill>
                  <a:schemeClr val="tx1"/>
                </a:solidFill>
              </a:rPr>
              <a:t>OS 11 Features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5114843" cy="3453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5804" t="10839" r="45804" b="9441"/>
          <a:stretch/>
        </p:blipFill>
        <p:spPr>
          <a:xfrm rot="19681097">
            <a:off x="6168992" y="1641980"/>
            <a:ext cx="275402" cy="2418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4824698"/>
            <a:ext cx="6808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Split View/Multitasking, Drag &amp; Drop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Apple Pencil (iPad Pros Only)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Reduced Glare (Easier to view in sunlight)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Thinner/Lighter than 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capable apps</a:t>
            </a:r>
          </a:p>
        </p:txBody>
      </p:sp>
    </p:spTree>
    <p:extLst>
      <p:ext uri="{BB962C8B-B14F-4D97-AF65-F5344CB8AC3E}">
        <p14:creationId xmlns:p14="http://schemas.microsoft.com/office/powerpoint/2010/main" val="3182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93574"/>
            <a:ext cx="8305800" cy="5257800"/>
          </a:xfrm>
        </p:spPr>
        <p:txBody>
          <a:bodyPr numCol="2">
            <a:noAutofit/>
          </a:bodyPr>
          <a:lstStyle/>
          <a:p>
            <a:pPr lvl="1"/>
            <a:r>
              <a:rPr lang="en-US" sz="2400" dirty="0" smtClean="0"/>
              <a:t>Variety in Quality</a:t>
            </a:r>
            <a:endParaRPr lang="en-US" sz="2400" dirty="0"/>
          </a:p>
          <a:p>
            <a:pPr lvl="2"/>
            <a:r>
              <a:rPr lang="en-US" sz="2000" dirty="0" smtClean="0"/>
              <a:t>Size/weight</a:t>
            </a:r>
          </a:p>
          <a:p>
            <a:pPr lvl="2"/>
            <a:r>
              <a:rPr lang="en-US" sz="2000" dirty="0" smtClean="0"/>
              <a:t>Battery life</a:t>
            </a:r>
          </a:p>
          <a:p>
            <a:pPr lvl="2"/>
            <a:r>
              <a:rPr lang="en-US" sz="2000" dirty="0" smtClean="0"/>
              <a:t>Durability</a:t>
            </a:r>
          </a:p>
          <a:p>
            <a:pPr lvl="2"/>
            <a:r>
              <a:rPr lang="en-US" sz="2000" dirty="0" smtClean="0"/>
              <a:t>Reparability</a:t>
            </a:r>
          </a:p>
          <a:p>
            <a:pPr lvl="2"/>
            <a:r>
              <a:rPr lang="en-US" sz="2000" dirty="0" smtClean="0"/>
              <a:t>Connectivity </a:t>
            </a:r>
          </a:p>
          <a:p>
            <a:pPr lvl="2"/>
            <a:r>
              <a:rPr lang="en-US" sz="2000" dirty="0" smtClean="0"/>
              <a:t>Accessories</a:t>
            </a:r>
          </a:p>
          <a:p>
            <a:pPr lvl="2"/>
            <a:r>
              <a:rPr lang="en-US" sz="2000" dirty="0" smtClean="0"/>
              <a:t>Cost of entry</a:t>
            </a:r>
          </a:p>
          <a:p>
            <a:pPr lvl="2"/>
            <a:r>
              <a:rPr lang="en-US" sz="2000" dirty="0" smtClean="0"/>
              <a:t>Screen readability</a:t>
            </a:r>
          </a:p>
          <a:p>
            <a:pPr lvl="2"/>
            <a:r>
              <a:rPr lang="en-US" sz="2000" dirty="0" smtClean="0"/>
              <a:t>Camera Quality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small" dirty="0" smtClean="0">
                <a:solidFill>
                  <a:schemeClr val="tx1"/>
                </a:solidFill>
              </a:rPr>
              <a:t>                    Don’t Give up!</a:t>
            </a:r>
            <a:endParaRPr lang="en-US" cap="small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8288" y="1593574"/>
            <a:ext cx="4792311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Variety in Expectations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 smtClean="0"/>
              <a:t>Data Collection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 smtClean="0"/>
              <a:t>Direct </a:t>
            </a:r>
            <a:r>
              <a:rPr lang="en-US" sz="2000" dirty="0"/>
              <a:t>Data </a:t>
            </a:r>
            <a:r>
              <a:rPr lang="en-US" sz="2000" dirty="0" smtClean="0"/>
              <a:t>Input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 smtClean="0"/>
              <a:t>GIS/Mapping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 smtClean="0"/>
              <a:t>Compatibility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 smtClean="0"/>
              <a:t>Photos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3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4911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Why Mobile Devices?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48154"/>
            <a:ext cx="7848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Counties and cities are </a:t>
            </a:r>
            <a:r>
              <a:rPr lang="en-US" sz="2400" dirty="0"/>
              <a:t>c</a:t>
            </a:r>
            <a:r>
              <a:rPr lang="en-US" sz="2400" dirty="0" smtClean="0"/>
              <a:t>ontinuing to implement mobile devices for GIS and data collection</a:t>
            </a:r>
          </a:p>
          <a:p>
            <a:r>
              <a:rPr lang="en-US" sz="2000" dirty="0" smtClean="0"/>
              <a:t>Technology can promote work effectiveness, productivity, accuracy, and cost savings</a:t>
            </a:r>
          </a:p>
          <a:p>
            <a:pPr lvl="2"/>
            <a:r>
              <a:rPr lang="en-US" sz="1800" dirty="0" smtClean="0"/>
              <a:t>Avoid double data collection</a:t>
            </a:r>
          </a:p>
          <a:p>
            <a:pPr lvl="2"/>
            <a:r>
              <a:rPr lang="en-US" sz="1800" dirty="0" smtClean="0"/>
              <a:t>“Paperless” office/field work</a:t>
            </a:r>
          </a:p>
          <a:p>
            <a:pPr lvl="2"/>
            <a:r>
              <a:rPr lang="en-US" sz="1800" dirty="0" smtClean="0"/>
              <a:t>Data accessible in the field</a:t>
            </a:r>
          </a:p>
          <a:p>
            <a:pPr lvl="1"/>
            <a:r>
              <a:rPr lang="en-US" sz="2000" dirty="0" smtClean="0"/>
              <a:t>Integrate CAMA data with mapping</a:t>
            </a:r>
          </a:p>
          <a:p>
            <a:pPr lvl="2"/>
            <a:r>
              <a:rPr lang="en-US" sz="1800" dirty="0" smtClean="0"/>
              <a:t>Visual</a:t>
            </a:r>
          </a:p>
          <a:p>
            <a:pPr lvl="2"/>
            <a:r>
              <a:rPr lang="en-US" sz="1800" dirty="0" smtClean="0"/>
              <a:t>Equalization</a:t>
            </a:r>
          </a:p>
          <a:p>
            <a:pPr lvl="1"/>
            <a:r>
              <a:rPr lang="en-US" sz="2000" dirty="0" smtClean="0"/>
              <a:t>New Ways of Doing Things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5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Mobile Devices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There are numerous types of mobile devices:</a:t>
            </a:r>
          </a:p>
          <a:p>
            <a:pPr lvl="1"/>
            <a:r>
              <a:rPr lang="en-US" sz="2000" dirty="0" smtClean="0"/>
              <a:t>Android Tablets</a:t>
            </a:r>
          </a:p>
          <a:p>
            <a:pPr lvl="2"/>
            <a:r>
              <a:rPr lang="en-US" sz="1800" dirty="0"/>
              <a:t>Google’s </a:t>
            </a:r>
            <a:r>
              <a:rPr lang="en-US" sz="1800" i="1" dirty="0"/>
              <a:t>Android </a:t>
            </a:r>
            <a:r>
              <a:rPr lang="en-US" sz="1800" dirty="0"/>
              <a:t>operating system</a:t>
            </a:r>
          </a:p>
          <a:p>
            <a:pPr lvl="2"/>
            <a:r>
              <a:rPr lang="en-US" sz="1800" dirty="0"/>
              <a:t>Wide variety of sizes (7-13 inches)</a:t>
            </a:r>
          </a:p>
          <a:p>
            <a:pPr lvl="1"/>
            <a:r>
              <a:rPr lang="en-US" sz="2000" dirty="0" smtClean="0"/>
              <a:t>Windows Tablets</a:t>
            </a:r>
          </a:p>
          <a:p>
            <a:pPr lvl="2"/>
            <a:r>
              <a:rPr lang="en-US" sz="1800" dirty="0" smtClean="0"/>
              <a:t>Microsoft’s </a:t>
            </a:r>
            <a:r>
              <a:rPr lang="en-US" sz="1800" i="1" dirty="0" smtClean="0"/>
              <a:t>Windows 10 </a:t>
            </a:r>
            <a:r>
              <a:rPr lang="en-US" sz="1800" dirty="0" smtClean="0"/>
              <a:t>operating </a:t>
            </a:r>
            <a:r>
              <a:rPr lang="en-US" sz="1800" dirty="0"/>
              <a:t>system</a:t>
            </a:r>
          </a:p>
          <a:p>
            <a:pPr lvl="2"/>
            <a:r>
              <a:rPr lang="en-US" sz="1800" dirty="0"/>
              <a:t>Wide variety of sizes (7-13 </a:t>
            </a:r>
            <a:r>
              <a:rPr lang="en-US" sz="1800" dirty="0" smtClean="0"/>
              <a:t>inches)</a:t>
            </a:r>
          </a:p>
          <a:p>
            <a:pPr lvl="1"/>
            <a:r>
              <a:rPr lang="en-US" sz="2000" dirty="0"/>
              <a:t>iPads</a:t>
            </a:r>
          </a:p>
          <a:p>
            <a:pPr lvl="2"/>
            <a:r>
              <a:rPr lang="en-US" sz="1800" dirty="0"/>
              <a:t>Apple’s </a:t>
            </a:r>
            <a:r>
              <a:rPr lang="en-US" sz="1800" i="1" dirty="0" err="1"/>
              <a:t>iOS</a:t>
            </a:r>
            <a:r>
              <a:rPr lang="en-US" sz="1800" dirty="0"/>
              <a:t> operating </a:t>
            </a:r>
            <a:r>
              <a:rPr lang="en-US" sz="1800" dirty="0" smtClean="0"/>
              <a:t>system</a:t>
            </a:r>
            <a:endParaRPr lang="en-US" sz="1800" dirty="0"/>
          </a:p>
          <a:p>
            <a:pPr lvl="2"/>
            <a:r>
              <a:rPr lang="en-US" sz="1800" dirty="0" smtClean="0"/>
              <a:t>Multiple sizes (7.9, 9.7, 10.5, 12.9 inch)</a:t>
            </a:r>
          </a:p>
          <a:p>
            <a:r>
              <a:rPr lang="en-US" sz="2400" dirty="0"/>
              <a:t>There is no “one size fits all” </a:t>
            </a:r>
            <a:r>
              <a:rPr lang="en-US" sz="2400" dirty="0" smtClean="0"/>
              <a:t>device</a:t>
            </a:r>
          </a:p>
          <a:p>
            <a:r>
              <a:rPr lang="en-US" sz="2400" dirty="0" smtClean="0"/>
              <a:t>Constantly changing world</a:t>
            </a:r>
            <a:endParaRPr lang="en-US" sz="2400" dirty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999" r="18000"/>
          <a:stretch/>
        </p:blipFill>
        <p:spPr>
          <a:xfrm>
            <a:off x="5715000" y="2013241"/>
            <a:ext cx="1143000" cy="1382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79" y="3097073"/>
            <a:ext cx="1291921" cy="1291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79" y="4363594"/>
            <a:ext cx="993092" cy="9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7813431" cy="762000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tx1"/>
                </a:solidFill>
              </a:rPr>
              <a:t>2017 Mobile Device Survey Results</a:t>
            </a:r>
            <a:endParaRPr lang="en-US" cap="small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7280031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 Response</a:t>
            </a:r>
          </a:p>
          <a:p>
            <a:pPr lvl="1"/>
            <a:r>
              <a:rPr lang="en-US" sz="2000" dirty="0" smtClean="0"/>
              <a:t>Updated Data from 71 Cities/Counties (94 Total)</a:t>
            </a:r>
          </a:p>
          <a:p>
            <a:pPr lvl="1"/>
            <a:r>
              <a:rPr lang="en-US" sz="2000" dirty="0" smtClean="0"/>
              <a:t>Strong Interest in this Data</a:t>
            </a:r>
          </a:p>
          <a:p>
            <a:r>
              <a:rPr lang="en-US" sz="2400" dirty="0" smtClean="0"/>
              <a:t>Data that continues to change</a:t>
            </a:r>
          </a:p>
          <a:p>
            <a:pPr lvl="1"/>
            <a:r>
              <a:rPr lang="en-US" sz="2000" b="1" dirty="0" smtClean="0"/>
              <a:t>62% </a:t>
            </a:r>
            <a:r>
              <a:rPr lang="en-US" sz="2000" dirty="0" smtClean="0"/>
              <a:t>of respondents were either testing or using mobile devices in the field</a:t>
            </a:r>
          </a:p>
          <a:p>
            <a:pPr lvl="2"/>
            <a:r>
              <a:rPr lang="en-US" sz="1800" dirty="0" smtClean="0"/>
              <a:t>This is a SIGNIFICANT increase (around 10%)</a:t>
            </a:r>
          </a:p>
          <a:p>
            <a:pPr lvl="1"/>
            <a:r>
              <a:rPr lang="en-US" sz="2000" dirty="0" smtClean="0"/>
              <a:t>Several respondents noted that they were still waiting on CAMA software upgrades to proceed</a:t>
            </a:r>
          </a:p>
        </p:txBody>
      </p:sp>
    </p:spTree>
    <p:extLst>
      <p:ext uri="{BB962C8B-B14F-4D97-AF65-F5344CB8AC3E}">
        <p14:creationId xmlns:p14="http://schemas.microsoft.com/office/powerpoint/2010/main" val="37369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320800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solidFill>
                  <a:schemeClr val="tx1"/>
                </a:solidFill>
              </a:rPr>
              <a:t>How Many are Using Mobile Devices?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1145593"/>
            <a:ext cx="7766977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320800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solidFill>
                  <a:schemeClr val="tx1"/>
                </a:solidFill>
              </a:rPr>
              <a:t>How Many are Using Mobile Devices?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78" y="1221779"/>
            <a:ext cx="6596444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508000"/>
            <a:ext cx="7010401" cy="13208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chemeClr val="tx1"/>
                </a:solidFill>
              </a:rPr>
              <a:t>What CAMA Vendors Are in Use?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40726"/>
            <a:ext cx="8687553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508000"/>
            <a:ext cx="7010401" cy="13208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chemeClr val="tx1"/>
                </a:solidFill>
              </a:rPr>
              <a:t>What CAMA Vendors Are in Use?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36" y="1179104"/>
            <a:ext cx="6096528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33400" y="533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small" smtClean="0">
                <a:solidFill>
                  <a:schemeClr val="tx1"/>
                </a:solidFill>
              </a:rPr>
              <a:t>Operating System Breakdown</a:t>
            </a:r>
            <a:endParaRPr lang="en-US" b="1" cap="small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1294951"/>
            <a:ext cx="776697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3509</TotalTime>
  <Words>1127</Words>
  <Application>Microsoft Office PowerPoint</Application>
  <PresentationFormat>On-screen Show (4:3)</PresentationFormat>
  <Paragraphs>215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Trebuchet MS</vt:lpstr>
      <vt:lpstr>Wingdings 3</vt:lpstr>
      <vt:lpstr>Facet</vt:lpstr>
      <vt:lpstr>Mobile Device Update Fall 2017</vt:lpstr>
      <vt:lpstr>Why Mobile Devices?</vt:lpstr>
      <vt:lpstr>Types of Mobile Devices</vt:lpstr>
      <vt:lpstr>2017 Mobile Device Survey Results</vt:lpstr>
      <vt:lpstr>How Many are Using Mobile Devices?</vt:lpstr>
      <vt:lpstr>How Many are Using Mobile Devices?</vt:lpstr>
      <vt:lpstr>What CAMA Vendors Are in Use?</vt:lpstr>
      <vt:lpstr>What CAMA Vendors Are in Use?</vt:lpstr>
      <vt:lpstr>PowerPoint Presentation</vt:lpstr>
      <vt:lpstr>PowerPoint Presentation</vt:lpstr>
      <vt:lpstr>Question: Direct Input into CAMA?</vt:lpstr>
      <vt:lpstr>Question: Direct Input into CAMA?</vt:lpstr>
      <vt:lpstr>Questions?</vt:lpstr>
      <vt:lpstr>PowerPoint Presentation</vt:lpstr>
      <vt:lpstr>Windows: Microsoft Surface Book ($1499+)</vt:lpstr>
      <vt:lpstr>iOS: Apple iPad Pro 10.5” ($649+)            12.9” ($799+)</vt:lpstr>
      <vt:lpstr>New iOS 11 Features</vt:lpstr>
      <vt:lpstr>Bottom Line:</vt:lpstr>
    </vt:vector>
  </TitlesOfParts>
  <Company>City of Maple Grove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Device Update for GIS Course</dc:title>
  <dc:subject>Mobile Devicesused in Property Assessment</dc:subject>
  <dc:creator>Markus Yager</dc:creator>
  <cp:lastModifiedBy>Markus Yager</cp:lastModifiedBy>
  <cp:revision>223</cp:revision>
  <cp:lastPrinted>2015-05-18T18:16:57Z</cp:lastPrinted>
  <dcterms:created xsi:type="dcterms:W3CDTF">2013-10-01T23:58:56Z</dcterms:created>
  <dcterms:modified xsi:type="dcterms:W3CDTF">2017-09-25T14:26:58Z</dcterms:modified>
</cp:coreProperties>
</file>